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handoutMasterIdLst>
    <p:handoutMasterId r:id="rId13"/>
  </p:handoutMasterIdLst>
  <p:sldIdLst>
    <p:sldId id="456" r:id="rId2"/>
    <p:sldId id="458" r:id="rId3"/>
    <p:sldId id="460" r:id="rId4"/>
    <p:sldId id="468" r:id="rId5"/>
    <p:sldId id="461" r:id="rId6"/>
    <p:sldId id="462" r:id="rId7"/>
    <p:sldId id="463" r:id="rId8"/>
    <p:sldId id="465" r:id="rId9"/>
    <p:sldId id="466" r:id="rId10"/>
    <p:sldId id="467" r:id="rId11"/>
  </p:sldIdLst>
  <p:sldSz cx="9144000" cy="6858000" type="screen4x3"/>
  <p:notesSz cx="6858000" cy="9144000"/>
  <p:defaultTextStyle>
    <a:defPPr>
      <a:defRPr lang="es-MX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Perpetua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Perpetua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Perpetua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Perpetua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Perpetua" pitchFamily="18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Perpetua" pitchFamily="18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Perpetua" pitchFamily="18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Perpetua" pitchFamily="18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Perpetua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6103" autoAdjust="0"/>
    <p:restoredTop sz="94660"/>
  </p:normalViewPr>
  <p:slideViewPr>
    <p:cSldViewPr>
      <p:cViewPr>
        <p:scale>
          <a:sx n="70" d="100"/>
          <a:sy n="70" d="100"/>
        </p:scale>
        <p:origin x="-662" y="27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41" d="100"/>
          <a:sy n="41" d="100"/>
        </p:scale>
        <p:origin x="-2395" y="-77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Office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Office_Excel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MX"/>
  <c:chart>
    <c:autoTitleDeleted val="1"/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Ventas</c:v>
                </c:pt>
              </c:strCache>
            </c:strRef>
          </c:tx>
          <c:explosion val="19"/>
          <c:cat>
            <c:strRef>
              <c:f>Hoja1!$A$2:$A$5</c:f>
              <c:strCache>
                <c:ptCount val="4"/>
                <c:pt idx="0">
                  <c:v>Consulting</c:v>
                </c:pt>
                <c:pt idx="1">
                  <c:v>Development</c:v>
                </c:pt>
                <c:pt idx="2">
                  <c:v>Learning</c:v>
                </c:pt>
                <c:pt idx="3">
                  <c:v>Support</c:v>
                </c:pt>
              </c:strCache>
            </c:strRef>
          </c:cat>
          <c:val>
            <c:numRef>
              <c:f>Hoja1!$B$2:$B$5</c:f>
              <c:numCache>
                <c:formatCode>General</c:formatCode>
                <c:ptCount val="4"/>
                <c:pt idx="0">
                  <c:v>60</c:v>
                </c:pt>
                <c:pt idx="1">
                  <c:v>15</c:v>
                </c:pt>
                <c:pt idx="2">
                  <c:v>15</c:v>
                </c:pt>
                <c:pt idx="3">
                  <c:v>10</c:v>
                </c:pt>
              </c:numCache>
            </c:numRef>
          </c:val>
        </c:ser>
      </c:pie3DChart>
    </c:plotArea>
    <c:legend>
      <c:legendPos val="r"/>
      <c:layout/>
      <c:txPr>
        <a:bodyPr/>
        <a:lstStyle/>
        <a:p>
          <a:pPr>
            <a:defRPr>
              <a:solidFill>
                <a:schemeClr val="bg1"/>
              </a:solidFill>
              <a:latin typeface="Calibri" pitchFamily="34" charset="0"/>
            </a:defRPr>
          </a:pPr>
          <a:endParaRPr lang="es-MX"/>
        </a:p>
      </c:txPr>
    </c:legend>
    <c:plotVisOnly val="1"/>
  </c:chart>
  <c:txPr>
    <a:bodyPr/>
    <a:lstStyle/>
    <a:p>
      <a:pPr>
        <a:defRPr sz="1800"/>
      </a:pPr>
      <a:endParaRPr lang="es-MX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s-MX"/>
  <c:chart>
    <c:plotArea>
      <c:layout/>
      <c:barChart>
        <c:barDir val="col"/>
        <c:grouping val="clustered"/>
        <c:ser>
          <c:idx val="0"/>
          <c:order val="0"/>
          <c:tx>
            <c:strRef>
              <c:f>Hoja1!$B$1</c:f>
              <c:strCache>
                <c:ptCount val="1"/>
                <c:pt idx="0">
                  <c:v>2008</c:v>
                </c:pt>
              </c:strCache>
            </c:strRef>
          </c:tx>
          <c:spPr>
            <a:solidFill>
              <a:srgbClr val="4F81BD"/>
            </a:solidFill>
          </c:spPr>
          <c:cat>
            <c:strRef>
              <c:f>Hoja1!$A$2</c:f>
              <c:strCache>
                <c:ptCount val="1"/>
                <c:pt idx="0">
                  <c:v>Projects</c:v>
                </c:pt>
              </c:strCache>
            </c:strRef>
          </c:cat>
          <c:val>
            <c:numRef>
              <c:f>Hoja1!$B$2</c:f>
              <c:numCache>
                <c:formatCode>General</c:formatCode>
                <c:ptCount val="1"/>
                <c:pt idx="0">
                  <c:v>6</c:v>
                </c:pt>
              </c:numCache>
            </c:numRef>
          </c:val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2009</c:v>
                </c:pt>
              </c:strCache>
            </c:strRef>
          </c:tx>
          <c:cat>
            <c:strRef>
              <c:f>Hoja1!$A$2</c:f>
              <c:strCache>
                <c:ptCount val="1"/>
                <c:pt idx="0">
                  <c:v>Projects</c:v>
                </c:pt>
              </c:strCache>
            </c:strRef>
          </c:cat>
          <c:val>
            <c:numRef>
              <c:f>Hoja1!$C$2</c:f>
              <c:numCache>
                <c:formatCode>General</c:formatCode>
                <c:ptCount val="1"/>
                <c:pt idx="0">
                  <c:v>3</c:v>
                </c:pt>
              </c:numCache>
            </c:numRef>
          </c:val>
        </c:ser>
        <c:ser>
          <c:idx val="2"/>
          <c:order val="2"/>
          <c:tx>
            <c:strRef>
              <c:f>Hoja1!$D$1</c:f>
              <c:strCache>
                <c:ptCount val="1"/>
                <c:pt idx="0">
                  <c:v>2010</c:v>
                </c:pt>
              </c:strCache>
            </c:strRef>
          </c:tx>
          <c:cat>
            <c:strRef>
              <c:f>Hoja1!$A$2</c:f>
              <c:strCache>
                <c:ptCount val="1"/>
                <c:pt idx="0">
                  <c:v>Projects</c:v>
                </c:pt>
              </c:strCache>
            </c:strRef>
          </c:cat>
          <c:val>
            <c:numRef>
              <c:f>Hoja1!$D$2</c:f>
              <c:numCache>
                <c:formatCode>General</c:formatCode>
                <c:ptCount val="1"/>
                <c:pt idx="0">
                  <c:v>6</c:v>
                </c:pt>
              </c:numCache>
            </c:numRef>
          </c:val>
        </c:ser>
        <c:ser>
          <c:idx val="3"/>
          <c:order val="3"/>
          <c:tx>
            <c:strRef>
              <c:f>Hoja1!$E$1</c:f>
              <c:strCache>
                <c:ptCount val="1"/>
                <c:pt idx="0">
                  <c:v>2011</c:v>
                </c:pt>
              </c:strCache>
            </c:strRef>
          </c:tx>
          <c:cat>
            <c:strRef>
              <c:f>Hoja1!$A$2</c:f>
              <c:strCache>
                <c:ptCount val="1"/>
                <c:pt idx="0">
                  <c:v>Projects</c:v>
                </c:pt>
              </c:strCache>
            </c:strRef>
          </c:cat>
          <c:val>
            <c:numRef>
              <c:f>Hoja1!$E$2</c:f>
              <c:numCache>
                <c:formatCode>General</c:formatCode>
                <c:ptCount val="1"/>
                <c:pt idx="0">
                  <c:v>9</c:v>
                </c:pt>
              </c:numCache>
            </c:numRef>
          </c:val>
        </c:ser>
        <c:ser>
          <c:idx val="4"/>
          <c:order val="4"/>
          <c:tx>
            <c:strRef>
              <c:f>Hoja1!$F$1</c:f>
              <c:strCache>
                <c:ptCount val="1"/>
                <c:pt idx="0">
                  <c:v>2012</c:v>
                </c:pt>
              </c:strCache>
            </c:strRef>
          </c:tx>
          <c:cat>
            <c:strRef>
              <c:f>Hoja1!$A$2</c:f>
              <c:strCache>
                <c:ptCount val="1"/>
                <c:pt idx="0">
                  <c:v>Projects</c:v>
                </c:pt>
              </c:strCache>
            </c:strRef>
          </c:cat>
          <c:val>
            <c:numRef>
              <c:f>Hoja1!$F$2</c:f>
              <c:numCache>
                <c:formatCode>General</c:formatCode>
                <c:ptCount val="1"/>
                <c:pt idx="0">
                  <c:v>13</c:v>
                </c:pt>
              </c:numCache>
            </c:numRef>
          </c:val>
        </c:ser>
        <c:ser>
          <c:idx val="5"/>
          <c:order val="5"/>
          <c:tx>
            <c:strRef>
              <c:f>Hoja1!$G$1</c:f>
              <c:strCache>
                <c:ptCount val="1"/>
                <c:pt idx="0">
                  <c:v>2013</c:v>
                </c:pt>
              </c:strCache>
            </c:strRef>
          </c:tx>
          <c:cat>
            <c:strRef>
              <c:f>Hoja1!$A$2</c:f>
              <c:strCache>
                <c:ptCount val="1"/>
                <c:pt idx="0">
                  <c:v>Projects</c:v>
                </c:pt>
              </c:strCache>
            </c:strRef>
          </c:cat>
          <c:val>
            <c:numRef>
              <c:f>Hoja1!$G$2</c:f>
              <c:numCache>
                <c:formatCode>General</c:formatCode>
                <c:ptCount val="1"/>
                <c:pt idx="0">
                  <c:v>3</c:v>
                </c:pt>
              </c:numCache>
            </c:numRef>
          </c:val>
        </c:ser>
        <c:axId val="112044672"/>
        <c:axId val="113088000"/>
      </c:barChart>
      <c:catAx>
        <c:axId val="112044672"/>
        <c:scaling>
          <c:orientation val="minMax"/>
        </c:scaling>
        <c:axPos val="b"/>
        <c:tickLblPos val="nextTo"/>
        <c:txPr>
          <a:bodyPr/>
          <a:lstStyle/>
          <a:p>
            <a:pPr>
              <a:defRPr>
                <a:solidFill>
                  <a:schemeClr val="bg1"/>
                </a:solidFill>
                <a:latin typeface="Calibri" pitchFamily="34" charset="0"/>
              </a:defRPr>
            </a:pPr>
            <a:endParaRPr lang="es-MX"/>
          </a:p>
        </c:txPr>
        <c:crossAx val="113088000"/>
        <c:crosses val="autoZero"/>
        <c:auto val="1"/>
        <c:lblAlgn val="ctr"/>
        <c:lblOffset val="100"/>
      </c:catAx>
      <c:valAx>
        <c:axId val="113088000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baseline="0">
                <a:solidFill>
                  <a:schemeClr val="bg1"/>
                </a:solidFill>
                <a:latin typeface="Calibri" pitchFamily="34" charset="0"/>
              </a:defRPr>
            </a:pPr>
            <a:endParaRPr lang="es-MX"/>
          </a:p>
        </c:txPr>
        <c:crossAx val="112044672"/>
        <c:crosses val="autoZero"/>
        <c:crossBetween val="between"/>
      </c:valAx>
    </c:plotArea>
    <c:legend>
      <c:legendPos val="r"/>
      <c:layout/>
      <c:txPr>
        <a:bodyPr/>
        <a:lstStyle/>
        <a:p>
          <a:pPr>
            <a:defRPr>
              <a:solidFill>
                <a:schemeClr val="bg1"/>
              </a:solidFill>
              <a:latin typeface="Calibri" pitchFamily="34" charset="0"/>
            </a:defRPr>
          </a:pPr>
          <a:endParaRPr lang="es-MX"/>
        </a:p>
      </c:txPr>
    </c:legend>
    <c:plotVisOnly val="1"/>
  </c:chart>
  <c:txPr>
    <a:bodyPr/>
    <a:lstStyle/>
    <a:p>
      <a:pPr>
        <a:defRPr sz="1800"/>
      </a:pPr>
      <a:endParaRPr lang="es-MX"/>
    </a:p>
  </c:txPr>
  <c:externalData r:id="rId1"/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40D05200-DB90-4A2C-B0D7-5A40D6FDD504}" type="datetimeFigureOut">
              <a:rPr lang="es-MX"/>
              <a:pPr>
                <a:defRPr/>
              </a:pPr>
              <a:t>21/09/2013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D4063758-4FD4-41AE-B78D-B82F2F0FCC05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BCDA2A21-FDD8-4D8E-A3B9-7E125E1CE919}" type="datetimeFigureOut">
              <a:rPr lang="es-MX"/>
              <a:pPr>
                <a:defRPr/>
              </a:pPr>
              <a:t>21/09/2013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s-MX" noProof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noProof="0" smtClean="0"/>
              <a:t>Haga clic para modificar el estilo de texto del patrón</a:t>
            </a:r>
          </a:p>
          <a:p>
            <a:pPr lvl="1"/>
            <a:r>
              <a:rPr lang="es-ES" noProof="0" smtClean="0"/>
              <a:t>Segundo nivel</a:t>
            </a:r>
          </a:p>
          <a:p>
            <a:pPr lvl="2"/>
            <a:r>
              <a:rPr lang="es-ES" noProof="0" smtClean="0"/>
              <a:t>Tercer nivel</a:t>
            </a:r>
          </a:p>
          <a:p>
            <a:pPr lvl="3"/>
            <a:r>
              <a:rPr lang="es-ES" noProof="0" smtClean="0"/>
              <a:t>Cuarto nivel</a:t>
            </a:r>
          </a:p>
          <a:p>
            <a:pPr lvl="4"/>
            <a:r>
              <a:rPr lang="es-ES" noProof="0" smtClean="0"/>
              <a:t>Quinto nivel</a:t>
            </a:r>
            <a:endParaRPr lang="es-MX" noProof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1B4B64A7-0923-40D9-ABD8-709CC0DB910D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MX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4" name="22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EB1CC5-EFD4-412C-9A29-B00C7C915031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4" name="22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0C561A-D352-4DE9-8EAC-073A092FD808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11 Imagen" descr="LionTransp.png"/>
          <p:cNvPicPr>
            <a:picLocks noChangeAspect="1"/>
          </p:cNvPicPr>
          <p:nvPr userDrawn="1"/>
        </p:nvPicPr>
        <p:blipFill>
          <a:blip r:embed="rId2"/>
          <a:srcRect r="27513"/>
          <a:stretch>
            <a:fillRect/>
          </a:stretch>
        </p:blipFill>
        <p:spPr bwMode="auto">
          <a:xfrm>
            <a:off x="6786563" y="3240088"/>
            <a:ext cx="2357437" cy="3617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4" name="2 Marcador de pie de página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3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618B60-08A9-4D7B-8E80-2C09FD2F4B10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11 Imagen" descr="LionTransp.png"/>
          <p:cNvPicPr>
            <a:picLocks noChangeAspect="1"/>
          </p:cNvPicPr>
          <p:nvPr userDrawn="1"/>
        </p:nvPicPr>
        <p:blipFill>
          <a:blip r:embed="rId2"/>
          <a:srcRect r="27513"/>
          <a:stretch>
            <a:fillRect/>
          </a:stretch>
        </p:blipFill>
        <p:spPr bwMode="auto">
          <a:xfrm>
            <a:off x="6786563" y="3240088"/>
            <a:ext cx="2357437" cy="3617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4" name="2 Marcador de pie de página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3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BF71B1-F1CE-4A0E-B92B-C8FDAE632CA4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11 Imagen" descr="LionTransp.png"/>
          <p:cNvPicPr>
            <a:picLocks noChangeAspect="1"/>
          </p:cNvPicPr>
          <p:nvPr userDrawn="1"/>
        </p:nvPicPr>
        <p:blipFill>
          <a:blip r:embed="rId2"/>
          <a:srcRect r="27513"/>
          <a:stretch>
            <a:fillRect/>
          </a:stretch>
        </p:blipFill>
        <p:spPr bwMode="auto">
          <a:xfrm>
            <a:off x="6786563" y="3240088"/>
            <a:ext cx="2357437" cy="3617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4" name="2 Marcador de pie de página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3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36765-12A2-4EFB-BC0E-EBABC857B692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4" name="22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F7254C-5A43-4588-9E0D-B0F4D1C7508C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4" name="22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853038-D86C-471A-9ED0-BD9705BA5611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4" name="22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4C47A1-E952-47DA-B6D4-2FBB30380706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n-US" dirty="0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Calibri" pitchFamily="34" charset="0"/>
              </a:defRPr>
            </a:lvl1pPr>
            <a:lvl2pPr>
              <a:defRPr>
                <a:solidFill>
                  <a:schemeClr val="bg1"/>
                </a:solidFill>
                <a:latin typeface="Calibri" pitchFamily="34" charset="0"/>
              </a:defRPr>
            </a:lvl2pPr>
            <a:lvl3pPr>
              <a:defRPr>
                <a:solidFill>
                  <a:schemeClr val="bg1"/>
                </a:solidFill>
                <a:latin typeface="Calibri" pitchFamily="34" charset="0"/>
              </a:defRPr>
            </a:lvl3pPr>
            <a:lvl4pPr>
              <a:defRPr>
                <a:solidFill>
                  <a:schemeClr val="bg1"/>
                </a:solidFill>
                <a:latin typeface="Calibri" pitchFamily="34" charset="0"/>
              </a:defRPr>
            </a:lvl4pPr>
            <a:lvl5pPr>
              <a:defRPr>
                <a:solidFill>
                  <a:schemeClr val="bg1"/>
                </a:solidFill>
                <a:latin typeface="Calibri" pitchFamily="34" charset="0"/>
              </a:defRPr>
            </a:lvl5pPr>
          </a:lstStyle>
          <a:p>
            <a:pPr lvl="0"/>
            <a:r>
              <a:rPr lang="es-ES" dirty="0" smtClean="0"/>
              <a:t>Haga clic para modificar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n-US" dirty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40512E62-3EC4-4FA9-B067-F86B1D7F72CF}" type="datetimeFigureOut">
              <a:rPr lang="es-MX"/>
              <a:pPr>
                <a:defRPr/>
              </a:pPr>
              <a:t>21/09/2013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BD440-F78A-4B8F-A378-1F8B7135F85A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4" name="22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B46279-46BA-4367-8B3D-BF9ACD60D3AD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D6EB3440-976A-43A9-B3C9-5596CBA8E4EB}" type="datetimeFigureOut">
              <a:rPr lang="es-MX"/>
              <a:pPr>
                <a:defRPr/>
              </a:pPr>
              <a:t>21/09/2013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C6988E-2A28-4F65-B92B-5811EF60CBC4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1" name="10 Marcador de contenido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238C8243-E4F2-450D-A8D3-7FE2477BDF4D}" type="datetimeFigureOut">
              <a:rPr lang="es-MX"/>
              <a:pPr>
                <a:defRPr/>
              </a:pPr>
              <a:t>21/09/2013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33A3C1-6F4B-4CFD-9EE9-70E6998A86E9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E770DC03-DBF6-42A5-83DA-4C73BC0DA0EB}" type="datetimeFigureOut">
              <a:rPr lang="es-MX"/>
              <a:pPr>
                <a:defRPr/>
              </a:pPr>
              <a:t>21/09/2013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7E538F-8054-415D-840E-0314DAE1FEFB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BBB63743-719A-4EE7-993D-2CB73277239B}" type="datetimeFigureOut">
              <a:rPr lang="es-MX"/>
              <a:pPr>
                <a:defRPr/>
              </a:pPr>
              <a:t>21/09/2013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8C8CFA-8AD0-4931-9D60-6B6D34C980A7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B267B659-1D10-48B9-89E5-C92C45D25174}" type="datetimeFigureOut">
              <a:rPr lang="es-MX"/>
              <a:pPr>
                <a:defRPr/>
              </a:pPr>
              <a:t>21/09/2013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29143C-C909-4881-BA4A-084848E21202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1D1E1355-BDF3-48CB-839C-38E542C69627}" type="datetimeFigureOut">
              <a:rPr lang="es-MX"/>
              <a:pPr>
                <a:defRPr/>
              </a:pPr>
              <a:t>21/09/2013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C079FC-461A-4232-A0CF-EFE20EF7532E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5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3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8" name="7 Rectángulo redondeado"/>
          <p:cNvSpPr/>
          <p:nvPr/>
        </p:nvSpPr>
        <p:spPr>
          <a:xfrm>
            <a:off x="0" y="165100"/>
            <a:ext cx="9013825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28" name="21 Marcador de título"/>
          <p:cNvSpPr>
            <a:spLocks noGrp="1"/>
          </p:cNvSpPr>
          <p:nvPr>
            <p:ph type="title"/>
          </p:nvPr>
        </p:nvSpPr>
        <p:spPr bwMode="auto">
          <a:xfrm>
            <a:off x="914400" y="274638"/>
            <a:ext cx="6443663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9144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título del patrón</a:t>
            </a:r>
            <a:endParaRPr lang="en-US" smtClean="0"/>
          </a:p>
        </p:txBody>
      </p:sp>
      <p:sp>
        <p:nvSpPr>
          <p:cNvPr id="1029" name="12 Marcador de texto"/>
          <p:cNvSpPr>
            <a:spLocks noGrp="1"/>
          </p:cNvSpPr>
          <p:nvPr>
            <p:ph type="body" idx="1"/>
          </p:nvPr>
        </p:nvSpPr>
        <p:spPr bwMode="auto">
          <a:xfrm>
            <a:off x="914400" y="1447800"/>
            <a:ext cx="77724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smtClean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146050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fld id="{1184E741-FE15-4934-81DE-8C1F641188C7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  <p:pic>
        <p:nvPicPr>
          <p:cNvPr id="1032" name="Picture 3" descr="C:\Users\Pame\Desktop\Pame\ODIN Pame\Campaña VtigeOnDeman\Logos\LogoOdinAzul.png"/>
          <p:cNvPicPr>
            <a:picLocks noChangeAspect="1" noChangeArrowheads="1"/>
          </p:cNvPicPr>
          <p:nvPr userDrawn="1"/>
        </p:nvPicPr>
        <p:blipFill>
          <a:blip r:embed="rId18"/>
          <a:srcRect/>
          <a:stretch>
            <a:fillRect/>
          </a:stretch>
        </p:blipFill>
        <p:spPr bwMode="auto">
          <a:xfrm>
            <a:off x="7651750" y="285750"/>
            <a:ext cx="1200150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3" name="Picture 3" descr="C:\Users\Pame\Desktop\Pame\ODIN Pame\Power Point\Presentación Assa\Imagen1.jpg"/>
          <p:cNvPicPr>
            <a:picLocks noChangeAspect="1" noChangeArrowheads="1"/>
          </p:cNvPicPr>
          <p:nvPr userDrawn="1"/>
        </p:nvPicPr>
        <p:blipFill>
          <a:blip r:embed="rId19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4" name="Picture 4" descr="C:\Users\Pame\Desktop\Pame\ODIN Pame\Power Point\Imagen3.png"/>
          <p:cNvPicPr>
            <a:picLocks noChangeAspect="1" noChangeArrowheads="1"/>
          </p:cNvPicPr>
          <p:nvPr userDrawn="1"/>
        </p:nvPicPr>
        <p:blipFill>
          <a:blip r:embed="rId20"/>
          <a:srcRect/>
          <a:stretch>
            <a:fillRect/>
          </a:stretch>
        </p:blipFill>
        <p:spPr bwMode="auto">
          <a:xfrm>
            <a:off x="6858000" y="3357563"/>
            <a:ext cx="2286000" cy="3500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5" name="Picture 2" descr="C:\Users\Pame\Desktop\Pame\ODIN Pame\Campaña VtigeOnDeman\Logos\OdinCRM540.png"/>
          <p:cNvPicPr>
            <a:picLocks noChangeAspect="1" noChangeArrowheads="1"/>
          </p:cNvPicPr>
          <p:nvPr userDrawn="1"/>
        </p:nvPicPr>
        <p:blipFill>
          <a:blip r:embed="rId21"/>
          <a:srcRect/>
          <a:stretch>
            <a:fillRect/>
          </a:stretch>
        </p:blipFill>
        <p:spPr bwMode="auto">
          <a:xfrm>
            <a:off x="7072313" y="0"/>
            <a:ext cx="2071687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02" r:id="rId1"/>
    <p:sldLayoutId id="2147483828" r:id="rId2"/>
    <p:sldLayoutId id="2147483803" r:id="rId3"/>
    <p:sldLayoutId id="2147483830" r:id="rId4"/>
    <p:sldLayoutId id="2147483831" r:id="rId5"/>
    <p:sldLayoutId id="2147483832" r:id="rId6"/>
    <p:sldLayoutId id="2147483833" r:id="rId7"/>
    <p:sldLayoutId id="2147483836" r:id="rId8"/>
    <p:sldLayoutId id="2147483837" r:id="rId9"/>
    <p:sldLayoutId id="2147483804" r:id="rId10"/>
    <p:sldLayoutId id="2147483838" r:id="rId11"/>
    <p:sldLayoutId id="2147483839" r:id="rId12"/>
    <p:sldLayoutId id="2147483840" r:id="rId13"/>
    <p:sldLayoutId id="2147483805" r:id="rId14"/>
    <p:sldLayoutId id="2147483806" r:id="rId15"/>
    <p:sldLayoutId id="2147483807" r:id="rId16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9pPr>
    </p:titleStyle>
    <p:bodyStyle>
      <a:lvl1pPr marL="273050" indent="-273050" algn="l" rtl="0" eaLnBrk="0" fontAlgn="base" hangingPunct="0">
        <a:spcBef>
          <a:spcPts val="575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28600" algn="l" rtl="0" eaLnBrk="0" fontAlgn="base" hangingPunct="0">
        <a:spcBef>
          <a:spcPts val="375"/>
        </a:spcBef>
        <a:spcAft>
          <a:spcPct val="0"/>
        </a:spcAft>
        <a:buClr>
          <a:schemeClr val="accent2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ts val="375"/>
        </a:spcBef>
        <a:spcAft>
          <a:spcPct val="0"/>
        </a:spcAft>
        <a:buClr>
          <a:srgbClr val="B2C1DB"/>
        </a:buClr>
        <a:buSzPct val="8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ts val="375"/>
        </a:spcBef>
        <a:spcAft>
          <a:spcPct val="0"/>
        </a:spcAft>
        <a:buClr>
          <a:srgbClr val="9BBB59"/>
        </a:buClr>
        <a:buSzPct val="80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75"/>
        </a:spcBef>
        <a:spcAft>
          <a:spcPct val="0"/>
        </a:spcAft>
        <a:buClr>
          <a:srgbClr val="9BBB59"/>
        </a:buClr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1428728" y="3143248"/>
            <a:ext cx="675011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4000" b="1" dirty="0" smtClean="0">
                <a:solidFill>
                  <a:schemeClr val="bg1"/>
                </a:solidFill>
                <a:latin typeface="Calibri" pitchFamily="34" charset="0"/>
              </a:rPr>
              <a:t>Odin consultores S de RL de CV</a:t>
            </a:r>
            <a:endParaRPr lang="es-MX" sz="4000" b="1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1071538" y="4500570"/>
            <a:ext cx="757912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>
                <a:solidFill>
                  <a:schemeClr val="bg1"/>
                </a:solidFill>
                <a:latin typeface="Calibri" pitchFamily="34" charset="0"/>
              </a:rPr>
              <a:t>Challenges for the Mexican Market</a:t>
            </a:r>
            <a:endParaRPr lang="en-US" sz="4000" dirty="0">
              <a:solidFill>
                <a:schemeClr val="bg1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TEAM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857224" y="1571612"/>
            <a:ext cx="7772400" cy="4572000"/>
          </a:xfrm>
        </p:spPr>
        <p:txBody>
          <a:bodyPr/>
          <a:lstStyle/>
          <a:p>
            <a:pPr>
              <a:buNone/>
            </a:pPr>
            <a:r>
              <a:rPr lang="en-US" sz="6000" dirty="0" smtClean="0">
                <a:solidFill>
                  <a:schemeClr val="bg1"/>
                </a:solidFill>
              </a:rPr>
              <a:t>Together</a:t>
            </a:r>
          </a:p>
          <a:p>
            <a:pPr>
              <a:buNone/>
            </a:pPr>
            <a:r>
              <a:rPr lang="en-US" sz="6000" dirty="0" smtClean="0">
                <a:solidFill>
                  <a:schemeClr val="bg1"/>
                </a:solidFill>
              </a:rPr>
              <a:t>Everyone</a:t>
            </a:r>
          </a:p>
          <a:p>
            <a:pPr>
              <a:buNone/>
            </a:pPr>
            <a:r>
              <a:rPr lang="en-US" sz="6000" dirty="0" smtClean="0">
                <a:solidFill>
                  <a:schemeClr val="bg1"/>
                </a:solidFill>
              </a:rPr>
              <a:t>Achieves</a:t>
            </a:r>
          </a:p>
          <a:p>
            <a:pPr>
              <a:buNone/>
            </a:pPr>
            <a:r>
              <a:rPr lang="en-US" sz="6000" dirty="0" smtClean="0">
                <a:solidFill>
                  <a:schemeClr val="bg1"/>
                </a:solidFill>
              </a:rPr>
              <a:t>More</a:t>
            </a:r>
          </a:p>
          <a:p>
            <a:endParaRPr lang="en-US" dirty="0" smtClean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Mix</a:t>
            </a:r>
            <a:r>
              <a:rPr lang="en-US" smtClean="0"/>
              <a:t> of </a:t>
            </a:r>
            <a:r>
              <a:rPr lang="en-US" smtClean="0"/>
              <a:t>products</a:t>
            </a:r>
            <a:endParaRPr lang="en-US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What</a:t>
            </a:r>
            <a:r>
              <a:rPr lang="en-US" smtClean="0"/>
              <a:t> we </a:t>
            </a:r>
            <a:r>
              <a:rPr lang="en-US" smtClean="0"/>
              <a:t>do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914400" y="1714520"/>
            <a:ext cx="7772400" cy="45720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With Joe Bordes we make a small module called “Budgets”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With Matus Sopko, make some customizations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With Eva Narunazkova from Slovenia make some deep modifications to Lead conversion process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Make CFD-Vtiger and CFDi-Vtiger extension for electronic invoice specialized on Mexican Market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Multi – Warehouse, extension with Joe Bordes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Many integrations with Oracle, Informix, Postgress, Progress, MSSQL…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Our history 2008 - 2013</a:t>
            </a:r>
            <a:endParaRPr lang="en-US" dirty="0"/>
          </a:p>
        </p:txBody>
      </p:sp>
      <p:graphicFrame>
        <p:nvGraphicFramePr>
          <p:cNvPr id="6" name="5 Marcador de contenido"/>
          <p:cNvGraphicFramePr>
            <a:graphicFrameLocks noGrp="1"/>
          </p:cNvGraphicFramePr>
          <p:nvPr>
            <p:ph sz="quarter" idx="1"/>
          </p:nvPr>
        </p:nvGraphicFramePr>
        <p:xfrm>
          <a:off x="857224" y="1714488"/>
          <a:ext cx="7772400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Background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914400" y="1643082"/>
            <a:ext cx="7772400" cy="4572000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Last year Vtiger eliminate all partners with no business in many countries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Also begin with Vtiger on Demand service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Change the web page with new design, focused in its new service enforcement On Demand more than on site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Delay in make public the version 6 of  Vtiger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Today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914400" y="1714520"/>
            <a:ext cx="7772400" cy="4572000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In Mexico have been changes at government and will continue at least 2 years more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This changes obligate to enterprise to be more careful in its IT’s investments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The On demand Service cost create a deep distrust about the value of add value services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The customer does not feel comfortable when compare the price of on demand service compared with add value services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Also </a:t>
            </a:r>
            <a:r>
              <a:rPr lang="en-US" dirty="0" smtClean="0"/>
              <a:t>Vtiger </a:t>
            </a:r>
            <a:r>
              <a:rPr lang="en-US" dirty="0" smtClean="0">
                <a:solidFill>
                  <a:schemeClr val="bg1"/>
                </a:solidFill>
              </a:rPr>
              <a:t>offer some learning process and resources for its customers without additional fee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Today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914400" y="1643082"/>
            <a:ext cx="7772400" cy="4572000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New Competitors with no relation with Vtiger also does not add value to community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This competitors use name and colors of Vtiger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Vtiger have not been do anything for control this situation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We can’t make any legal action, because we are not legal representative of Vtiger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Challenges 2014 - 2016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914400" y="1714520"/>
            <a:ext cx="7772400" cy="4572000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We need create big differentiator with no official partners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We need a one communication channel with Vtiger for improve the CRM with no competence between us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Vtiger must see us like real partners, who can share value local knowledge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We believe that Mexico and all Americas have a huge market for Vtiger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The USA non English market have not any partner for assist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914400" y="1571644"/>
            <a:ext cx="7772400" cy="4857752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We need improve our communication channel with Vtiger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We need negotiate with Vtiger its own decisions; it affect us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Raise awareness that open source require a developer and community for success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Vtiger must see us like a real partners, and we need a real partnership program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Create a “freelance like” space for us, select and share projects</a:t>
            </a:r>
          </a:p>
          <a:p>
            <a:r>
              <a:rPr lang="en-US" dirty="0" smtClean="0"/>
              <a:t>Create a program for develop new partners</a:t>
            </a:r>
            <a:endParaRPr lang="en-US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dad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quidad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dad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3960</TotalTime>
  <Words>406</Words>
  <Application>Microsoft Office PowerPoint</Application>
  <PresentationFormat>Presentación en pantalla (4:3)</PresentationFormat>
  <Paragraphs>45</Paragraphs>
  <Slides>10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7" baseType="lpstr">
      <vt:lpstr>Perpetua</vt:lpstr>
      <vt:lpstr>Arial</vt:lpstr>
      <vt:lpstr>Franklin Gothic Book</vt:lpstr>
      <vt:lpstr>Wingdings 2</vt:lpstr>
      <vt:lpstr>Calibri</vt:lpstr>
      <vt:lpstr>Verdana</vt:lpstr>
      <vt:lpstr>Equidad</vt:lpstr>
      <vt:lpstr>Diapositiva 1</vt:lpstr>
      <vt:lpstr>Mix of products</vt:lpstr>
      <vt:lpstr>What we do</vt:lpstr>
      <vt:lpstr>Our history 2008 - 2013</vt:lpstr>
      <vt:lpstr>Background</vt:lpstr>
      <vt:lpstr>Today</vt:lpstr>
      <vt:lpstr>Today</vt:lpstr>
      <vt:lpstr>Challenges 2014 - 2016</vt:lpstr>
      <vt:lpstr>Conclusions</vt:lpstr>
      <vt:lpstr>TEAM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Ale</dc:creator>
  <cp:lastModifiedBy>Francisco</cp:lastModifiedBy>
  <cp:revision>989</cp:revision>
  <dcterms:created xsi:type="dcterms:W3CDTF">2009-11-18T00:23:54Z</dcterms:created>
  <dcterms:modified xsi:type="dcterms:W3CDTF">2013-09-21T18:00:16Z</dcterms:modified>
</cp:coreProperties>
</file>